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  <p:sldId id="275" r:id="rId13"/>
    <p:sldId id="263" r:id="rId14"/>
    <p:sldId id="264" r:id="rId15"/>
    <p:sldId id="265" r:id="rId16"/>
    <p:sldId id="266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9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88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746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44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0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5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5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8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5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5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6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79226-920D-4763-A769-21958385F6C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EA8C2C-7BAA-49CF-AB1C-0B0780AE0A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0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19539" y="20238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b="1" dirty="0" smtClean="0"/>
              <a:t>Terapia Cognitiva Basada  en el </a:t>
            </a:r>
            <a:r>
              <a:rPr lang="es-CO" b="1" dirty="0" err="1" smtClean="0"/>
              <a:t>Mindfulness</a:t>
            </a:r>
            <a:endParaRPr lang="es-CO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-424170" y="3128354"/>
            <a:ext cx="10515600" cy="619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3600" dirty="0" smtClean="0"/>
              <a:t>“</a:t>
            </a:r>
            <a:r>
              <a:rPr lang="es-CO" sz="3600" i="1" dirty="0" smtClean="0"/>
              <a:t>Una Experiencia de aceptación en un caso de Vitíligo debido a Estrés </a:t>
            </a:r>
            <a:r>
              <a:rPr lang="es-CO" sz="3600" dirty="0" smtClean="0"/>
              <a:t>” </a:t>
            </a:r>
          </a:p>
          <a:p>
            <a:pPr marL="0" indent="0" algn="ctr">
              <a:buNone/>
            </a:pPr>
            <a:r>
              <a:rPr lang="es-CO" sz="3200" dirty="0" smtClean="0"/>
              <a:t>Psicólogo</a:t>
            </a:r>
            <a:r>
              <a:rPr lang="es-CO" sz="3600" dirty="0" smtClean="0"/>
              <a:t> </a:t>
            </a:r>
          </a:p>
          <a:p>
            <a:pPr marL="0" indent="0" algn="ctr">
              <a:buNone/>
            </a:pPr>
            <a:r>
              <a:rPr lang="es-CO" sz="3200" dirty="0" smtClean="0"/>
              <a:t>Mg. Eduard Emilio Rivera Lizarazo 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627653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Agentes </a:t>
            </a:r>
            <a:r>
              <a:rPr lang="es-ES" dirty="0" smtClean="0"/>
              <a:t>Causales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s-CO" dirty="0" smtClean="0"/>
              <a:t>físicos (traumatismo físico, condiciones climáticas extremas);</a:t>
            </a:r>
          </a:p>
          <a:p>
            <a:r>
              <a:rPr lang="es-CO" dirty="0" smtClean="0"/>
              <a:t> químicos (toxinas, venenos);</a:t>
            </a:r>
          </a:p>
          <a:p>
            <a:r>
              <a:rPr lang="es-CO" dirty="0" smtClean="0"/>
              <a:t> infecciosos (bacterias, virus);</a:t>
            </a:r>
          </a:p>
          <a:p>
            <a:r>
              <a:rPr lang="es-CO" dirty="0" smtClean="0"/>
              <a:t> socio-ambientales </a:t>
            </a:r>
            <a:r>
              <a:rPr lang="en-US" dirty="0" smtClean="0"/>
              <a:t>(</a:t>
            </a:r>
            <a:r>
              <a:rPr lang="es-CO" dirty="0" smtClean="0"/>
              <a:t>laborales, sociales, económicos, </a:t>
            </a:r>
            <a:r>
              <a:rPr lang="es-CO" b="1" u="sng" dirty="0" smtClean="0"/>
              <a:t>familiares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7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Desde un punto de vista que podríamos calificar de teórico, </a:t>
            </a:r>
            <a:r>
              <a:rPr lang="es-ES" dirty="0" smtClean="0"/>
              <a:t>el desarrollo </a:t>
            </a:r>
            <a:r>
              <a:rPr lang="es-ES" dirty="0"/>
              <a:t>del estrés se considera dividido en tres fases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s-CO" dirty="0"/>
              <a:t>R</a:t>
            </a:r>
            <a:r>
              <a:rPr lang="es-CO" dirty="0" smtClean="0"/>
              <a:t>eacción de alarma,</a:t>
            </a:r>
          </a:p>
          <a:p>
            <a:pPr marL="0" indent="0">
              <a:buNone/>
            </a:pPr>
            <a:r>
              <a:rPr lang="es-ES" dirty="0" smtClean="0"/>
              <a:t>2</a:t>
            </a:r>
            <a:r>
              <a:rPr lang="es-ES" dirty="0"/>
              <a:t>. </a:t>
            </a:r>
            <a:r>
              <a:rPr lang="es-ES" dirty="0" smtClean="0"/>
              <a:t>Estado </a:t>
            </a:r>
            <a:r>
              <a:rPr lang="es-ES" dirty="0"/>
              <a:t>de resistencia y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s-CO" dirty="0"/>
              <a:t>E</a:t>
            </a:r>
            <a:r>
              <a:rPr lang="es-CO" dirty="0" smtClean="0"/>
              <a:t>stado de agotamiento.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851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Tensión </a:t>
            </a:r>
            <a:r>
              <a:rPr lang="es-ES" dirty="0"/>
              <a:t>muscular, por lo general de un grupo: en los </a:t>
            </a:r>
            <a:r>
              <a:rPr lang="es-ES" dirty="0" smtClean="0"/>
              <a:t>hombros, en </a:t>
            </a:r>
            <a:r>
              <a:rPr lang="es-ES" dirty="0"/>
              <a:t>los brazos, en el cuello, etc.</a:t>
            </a:r>
          </a:p>
          <a:p>
            <a:r>
              <a:rPr lang="es-ES" dirty="0" smtClean="0"/>
              <a:t>Contractura </a:t>
            </a:r>
            <a:r>
              <a:rPr lang="es-ES" dirty="0"/>
              <a:t>muscular, por lo general en una zona: cervical,</a:t>
            </a:r>
          </a:p>
          <a:p>
            <a:pPr marL="0" indent="0">
              <a:buNone/>
            </a:pPr>
            <a:r>
              <a:rPr lang="es-ES" dirty="0" smtClean="0"/>
              <a:t>      espalda</a:t>
            </a:r>
            <a:r>
              <a:rPr lang="es-ES" dirty="0"/>
              <a:t>, cintura (aquí ocasiona dolor ciático), etc.</a:t>
            </a:r>
          </a:p>
          <a:p>
            <a:r>
              <a:rPr lang="en-US" dirty="0" err="1" smtClean="0"/>
              <a:t>Síntomas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cansancio</a:t>
            </a:r>
            <a:r>
              <a:rPr lang="en-US" dirty="0"/>
              <a:t> </a:t>
            </a:r>
            <a:r>
              <a:rPr lang="en-US" dirty="0" err="1"/>
              <a:t>físico</a:t>
            </a:r>
            <a:r>
              <a:rPr lang="en-US" dirty="0"/>
              <a:t> </a:t>
            </a:r>
            <a:r>
              <a:rPr lang="en-US" dirty="0" err="1"/>
              <a:t>generalizado</a:t>
            </a:r>
            <a:r>
              <a:rPr lang="en-US" dirty="0"/>
              <a:t>.</a:t>
            </a:r>
          </a:p>
          <a:p>
            <a:r>
              <a:rPr lang="es-ES" dirty="0" smtClean="0"/>
              <a:t>Taquicardia </a:t>
            </a:r>
            <a:r>
              <a:rPr lang="es-ES" dirty="0"/>
              <a:t>(aumento de las pulsaciones por aceleración </a:t>
            </a:r>
            <a:r>
              <a:rPr lang="es-ES" dirty="0" smtClean="0"/>
              <a:t>del </a:t>
            </a:r>
            <a:r>
              <a:rPr lang="en-US" dirty="0" err="1" smtClean="0"/>
              <a:t>ritmo</a:t>
            </a:r>
            <a:r>
              <a:rPr lang="en-US" dirty="0" smtClean="0"/>
              <a:t> </a:t>
            </a:r>
            <a:r>
              <a:rPr lang="en-US" dirty="0" err="1"/>
              <a:t>cardíaco</a:t>
            </a:r>
            <a:r>
              <a:rPr lang="en-US" dirty="0"/>
              <a:t>).</a:t>
            </a:r>
          </a:p>
          <a:p>
            <a:r>
              <a:rPr lang="es-ES" dirty="0" smtClean="0"/>
              <a:t>Palpitaciones </a:t>
            </a:r>
            <a:r>
              <a:rPr lang="es-ES" dirty="0"/>
              <a:t>(latidos cardíacos que son percibidos por </a:t>
            </a:r>
            <a:r>
              <a:rPr lang="es-ES" dirty="0" smtClean="0"/>
              <a:t>la </a:t>
            </a:r>
            <a:r>
              <a:rPr lang="en-US" dirty="0" smtClean="0"/>
              <a:t>persona</a:t>
            </a:r>
            <a:r>
              <a:rPr lang="en-US" dirty="0"/>
              <a:t>).</a:t>
            </a:r>
          </a:p>
          <a:p>
            <a:r>
              <a:rPr lang="pt-BR" dirty="0" smtClean="0"/>
              <a:t>Arritmia </a:t>
            </a:r>
            <a:r>
              <a:rPr lang="pt-BR" dirty="0"/>
              <a:t>(latidos cardíacos irregulares, no permanentes </a:t>
            </a:r>
            <a:r>
              <a:rPr lang="pt-BR" dirty="0" smtClean="0"/>
              <a:t>o </a:t>
            </a:r>
            <a:r>
              <a:rPr lang="en-US" dirty="0" err="1" smtClean="0"/>
              <a:t>discontinuos</a:t>
            </a:r>
            <a:r>
              <a:rPr lang="en-US" dirty="0"/>
              <a:t>).</a:t>
            </a:r>
          </a:p>
          <a:p>
            <a:r>
              <a:rPr lang="es-ES" dirty="0" smtClean="0"/>
              <a:t>Hiperventilación </a:t>
            </a:r>
            <a:r>
              <a:rPr lang="es-ES" dirty="0"/>
              <a:t>(respiraciones profundas continuas).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173018" y="1016000"/>
            <a:ext cx="9818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/>
              <a:t>Tratamiento TCBM de Caso J.E</a:t>
            </a:r>
            <a:endParaRPr lang="en-US" sz="5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89527" y="2419927"/>
            <a:ext cx="112591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Paciente de 15 años</a:t>
            </a:r>
          </a:p>
          <a:p>
            <a:r>
              <a:rPr lang="es-CO" sz="2400" dirty="0" smtClean="0"/>
              <a:t>10° grado </a:t>
            </a:r>
          </a:p>
          <a:p>
            <a:r>
              <a:rPr lang="es-CO" sz="2400" dirty="0" smtClean="0"/>
              <a:t>Estudiante</a:t>
            </a:r>
          </a:p>
          <a:p>
            <a:r>
              <a:rPr lang="es-CO" sz="2400" dirty="0" smtClean="0"/>
              <a:t>Vive actualmente con la abuela hace año y medio después de la separación del padre</a:t>
            </a:r>
          </a:p>
          <a:p>
            <a:r>
              <a:rPr lang="es-CO" sz="2400" dirty="0" smtClean="0"/>
              <a:t>Motivo de consulta : “mi mamá dice que necesito ayuda debido a mi enfermedad”</a:t>
            </a:r>
          </a:p>
          <a:p>
            <a:endParaRPr lang="es-C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1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Resultado de la formulación clínica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b="1" dirty="0" smtClean="0"/>
              <a:t>Conductas problema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Cognitivas</a:t>
            </a:r>
            <a:r>
              <a:rPr lang="es-CO" dirty="0" smtClean="0"/>
              <a:t>: tremendismo, personalización, visión negativa del futuro </a:t>
            </a:r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Fisiológicas</a:t>
            </a:r>
            <a:r>
              <a:rPr lang="es-CO" dirty="0" smtClean="0"/>
              <a:t> : tensión muscular, dolor de cabeza, Dolores cervicales, dolorimiento en zona </a:t>
            </a:r>
            <a:r>
              <a:rPr lang="en-US" dirty="0" smtClean="0"/>
              <a:t>ca</a:t>
            </a:r>
            <a:r>
              <a:rPr lang="es-CO" dirty="0" err="1" smtClean="0"/>
              <a:t>rdiaca</a:t>
            </a:r>
            <a:r>
              <a:rPr lang="es-CO" dirty="0" smtClean="0"/>
              <a:t>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b="1" dirty="0" smtClean="0"/>
              <a:t>Conductuales</a:t>
            </a:r>
            <a:r>
              <a:rPr lang="es-CO" dirty="0" smtClean="0"/>
              <a:t>: aislamiento, bajo rendimiento escolar, novillos etc.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Terapéuticos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Reducir síntomas Fisiológicos: Promover regulación emocional 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Reestructuración cognitiva: facilitar pensamiento racionales promoviendo la asertividad  y compasión.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1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Proceso tiene 4 Fases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Fase Personal </a:t>
            </a:r>
          </a:p>
          <a:p>
            <a:pPr marL="0" indent="0">
              <a:buNone/>
            </a:pPr>
            <a:r>
              <a:rPr lang="es-CO" dirty="0" smtClean="0"/>
              <a:t>Se enseño a J.E a practicar de  la Meditación </a:t>
            </a:r>
            <a:r>
              <a:rPr lang="es-CO" dirty="0" err="1" smtClean="0"/>
              <a:t>Mindfuldness</a:t>
            </a:r>
            <a:r>
              <a:rPr lang="es-CO" dirty="0" smtClean="0"/>
              <a:t> promoviendo niveles profundos de conciencia y facilitando la desactivación en momentos que así lo vea conveniente. </a:t>
            </a:r>
          </a:p>
          <a:p>
            <a:pPr marL="0" indent="0">
              <a:buNone/>
            </a:pPr>
            <a:r>
              <a:rPr lang="es-CO" dirty="0" smtClean="0"/>
              <a:t>Para disminuir la evitación y aumentar la confianza en si mismo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2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 de Exposición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utiliza las técnicas de exposición en cubierta y después en vivo, facilitando las disminución de la actividad ante situaciones externas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90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 Interpersonal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000" y="1862570"/>
            <a:ext cx="10515600" cy="2457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dirty="0" smtClean="0"/>
              <a:t>Se entrena al consultante, para que aprenda a impedir la reacción ante la actividad de los demás. Principio de terapia Cognitiva desde la Metáfora.  “Nube Roja” y “ser Feliz en el Vertedero”</a:t>
            </a:r>
          </a:p>
          <a:p>
            <a:pPr marL="0" indent="0">
              <a:buNone/>
            </a:pPr>
            <a:r>
              <a:rPr lang="es-CO" dirty="0" smtClean="0"/>
              <a:t>Debate Cognitivo  </a:t>
            </a:r>
          </a:p>
          <a:p>
            <a:pPr marL="514350" indent="-514350">
              <a:buAutoNum type="alphaLcPeriod"/>
            </a:pPr>
            <a:r>
              <a:rPr lang="es-CO" dirty="0" smtClean="0"/>
              <a:t>Determinar el apego por dicha actividad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 smtClean="0"/>
              <a:t>       </a:t>
            </a:r>
            <a:r>
              <a:rPr lang="es-ES" dirty="0" smtClean="0"/>
              <a:t>Consiste </a:t>
            </a:r>
            <a:r>
              <a:rPr lang="es-ES" dirty="0"/>
              <a:t>en rechazar el quedarse atrapado en la aversión o el apego (Taylor, 2010)</a:t>
            </a:r>
            <a:endParaRPr lang="es-CO" dirty="0" smtClean="0"/>
          </a:p>
          <a:p>
            <a:pPr marL="514350" indent="-514350">
              <a:buAutoNum type="alphaLcPeriod"/>
            </a:pPr>
            <a:r>
              <a:rPr lang="es-CO" dirty="0" smtClean="0"/>
              <a:t>Activar la renuncia, es decir quitar esa absurda relevancia.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3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t="26991" r="-81" b="21123"/>
          <a:stretch/>
        </p:blipFill>
        <p:spPr bwMode="auto">
          <a:xfrm>
            <a:off x="559372" y="394702"/>
            <a:ext cx="8735325" cy="57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0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4518" y="2314355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8000" b="1" dirty="0" err="1" smtClean="0"/>
              <a:t>Mindfulness</a:t>
            </a:r>
            <a:r>
              <a:rPr lang="es-CO" sz="8000" b="1" dirty="0" smtClean="0"/>
              <a:t> </a:t>
            </a:r>
            <a:r>
              <a:rPr lang="es-CO" sz="3100" dirty="0" smtClean="0"/>
              <a:t>(budismo Zen)</a:t>
            </a:r>
            <a:r>
              <a:rPr lang="es-CO" sz="8000" b="1" dirty="0" smtClean="0"/>
              <a:t/>
            </a:r>
            <a:br>
              <a:rPr lang="es-CO" sz="8000" b="1" dirty="0" smtClean="0"/>
            </a:br>
            <a:r>
              <a:rPr lang="es-CO" i="1" dirty="0" smtClean="0"/>
              <a:t>Atención Plena:</a:t>
            </a:r>
            <a:br>
              <a:rPr lang="es-CO" i="1" dirty="0" smtClean="0"/>
            </a:br>
            <a:r>
              <a:rPr lang="es-CO" sz="3600" i="1" dirty="0"/>
              <a:t>P</a:t>
            </a:r>
            <a:r>
              <a:rPr lang="es-CO" sz="3600" i="1" dirty="0" smtClean="0"/>
              <a:t>lantea centrarse en el momento presente de forma activa y Reflexiva.</a:t>
            </a:r>
            <a:r>
              <a:rPr lang="es-CO" sz="3600" i="1" dirty="0"/>
              <a:t/>
            </a:r>
            <a:br>
              <a:rPr lang="es-CO" sz="3600" i="1" dirty="0"/>
            </a:br>
            <a:r>
              <a:rPr lang="es-CO" sz="3600" i="1" dirty="0"/>
              <a:t>U</a:t>
            </a:r>
            <a:r>
              <a:rPr lang="es-CO" sz="3600" i="1" dirty="0" smtClean="0"/>
              <a:t>na opción por vivir lo que acontece en el momento actual, el aquí y el Ahora.    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218334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Fase Empática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Se enseño a J.E Habilidades empáticas basadas en la experiencia que vive a diario. </a:t>
            </a:r>
          </a:p>
          <a:p>
            <a:r>
              <a:rPr lang="es-CO" dirty="0" smtClean="0"/>
              <a:t>Desarrollo una conciencia y acciones éticas que actúan como ayuda contra-condicionante en las posibles recaídas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2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Entrenarse en </a:t>
            </a:r>
            <a:r>
              <a:rPr lang="es-CO" b="1" dirty="0" err="1" smtClean="0"/>
              <a:t>Mindfulness</a:t>
            </a:r>
            <a:r>
              <a:rPr lang="es-CO" b="1" dirty="0" smtClean="0"/>
              <a:t>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O" i="1" dirty="0" smtClean="0"/>
              <a:t>Para </a:t>
            </a:r>
            <a:r>
              <a:rPr lang="es-CO" i="1" dirty="0" err="1" smtClean="0"/>
              <a:t>Linehan</a:t>
            </a:r>
            <a:r>
              <a:rPr lang="es-CO" i="1" dirty="0" smtClean="0"/>
              <a:t> (1993), </a:t>
            </a:r>
            <a:r>
              <a:rPr lang="es-CO" i="1" dirty="0" err="1" smtClean="0"/>
              <a:t>Mindfulness</a:t>
            </a:r>
            <a:r>
              <a:rPr lang="es-CO" i="1" dirty="0" smtClean="0"/>
              <a:t> es entrenar al paciente para que observe su cuerpo lo describa, sin valoración (Juzgar) y centrarse en el momento presente. Que aprenda a sentir de forma natural y que al tiempo se comprometa con esa actividad. </a:t>
            </a:r>
          </a:p>
          <a:p>
            <a:pPr marL="0" indent="0" algn="ctr">
              <a:buNone/>
            </a:pPr>
            <a:endParaRPr lang="es-CO" i="1" dirty="0"/>
          </a:p>
          <a:p>
            <a:pPr algn="ctr"/>
            <a:r>
              <a:rPr lang="es-CO" i="1" dirty="0" err="1" smtClean="0"/>
              <a:t>Mindfulness</a:t>
            </a:r>
            <a:r>
              <a:rPr lang="es-CO" i="1" dirty="0" smtClean="0"/>
              <a:t> Como constructo de personalidad.</a:t>
            </a:r>
          </a:p>
          <a:p>
            <a:pPr marL="0" indent="0" algn="ctr">
              <a:buNone/>
            </a:pPr>
            <a:r>
              <a:rPr lang="es-CO" dirty="0" smtClean="0"/>
              <a:t>Inventario de habilidades de </a:t>
            </a:r>
            <a:r>
              <a:rPr lang="es-CO" dirty="0" err="1" smtClean="0"/>
              <a:t>Mindfulness</a:t>
            </a:r>
            <a:r>
              <a:rPr lang="es-CO" dirty="0" smtClean="0"/>
              <a:t> de Kentucky</a:t>
            </a:r>
          </a:p>
          <a:p>
            <a:pPr marL="0" indent="0" algn="ctr">
              <a:buNone/>
            </a:pPr>
            <a:r>
              <a:rPr lang="es-ES" dirty="0" smtClean="0"/>
              <a:t>Escala </a:t>
            </a:r>
            <a:r>
              <a:rPr lang="es-ES" dirty="0"/>
              <a:t>de autoeficacia basada en </a:t>
            </a:r>
            <a:r>
              <a:rPr lang="es-ES" dirty="0" err="1"/>
              <a:t>Mindfulness</a:t>
            </a:r>
            <a:endParaRPr lang="es-CO" i="1" dirty="0" smtClean="0"/>
          </a:p>
          <a:p>
            <a:pPr marL="0" indent="0" algn="ctr">
              <a:buNone/>
            </a:pPr>
            <a:r>
              <a:rPr lang="es-CO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Bases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i="1" dirty="0" smtClean="0"/>
              <a:t>Filosofía Zen , vive aquí y el ahora </a:t>
            </a:r>
          </a:p>
          <a:p>
            <a:endParaRPr lang="es-CO" i="1" dirty="0" smtClean="0"/>
          </a:p>
          <a:p>
            <a:r>
              <a:rPr lang="es-CO" i="1" dirty="0" smtClean="0"/>
              <a:t>Meditación </a:t>
            </a:r>
          </a:p>
          <a:p>
            <a:pPr marL="0" indent="0">
              <a:buNone/>
            </a:pPr>
            <a:endParaRPr lang="es-CO" i="1" dirty="0" smtClean="0"/>
          </a:p>
          <a:p>
            <a:r>
              <a:rPr lang="es-CO" i="1" dirty="0" smtClean="0"/>
              <a:t>Principios Conductuales Desactivadores </a:t>
            </a:r>
          </a:p>
          <a:p>
            <a:pPr marL="0" indent="0">
              <a:buNone/>
            </a:pPr>
            <a:endParaRPr lang="es-CO" i="1" dirty="0" smtClean="0"/>
          </a:p>
          <a:p>
            <a:r>
              <a:rPr lang="es-CO" i="1" dirty="0" smtClean="0"/>
              <a:t>Nuevas terapia Contextuales o de Tercera generación. Hayes (2006), Aceptación,  </a:t>
            </a:r>
            <a:r>
              <a:rPr lang="es-CO" i="1" dirty="0" err="1" smtClean="0"/>
              <a:t>Mindfulness</a:t>
            </a:r>
            <a:r>
              <a:rPr lang="es-CO" i="1" dirty="0" smtClean="0"/>
              <a:t>, compromiso y cambio directo de conductas.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320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Componentes de </a:t>
            </a:r>
            <a:r>
              <a:rPr lang="es-CO" dirty="0" err="1" smtClean="0"/>
              <a:t>Minfulness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Centrarse en el momento Presente: </a:t>
            </a:r>
            <a:r>
              <a:rPr lang="es-CO" i="1" dirty="0" smtClean="0"/>
              <a:t>sentir las cosas como suceden, sin generar control.</a:t>
            </a:r>
          </a:p>
          <a:p>
            <a:endParaRPr lang="es-CO" dirty="0"/>
          </a:p>
          <a:p>
            <a:r>
              <a:rPr lang="es-CO" dirty="0" smtClean="0"/>
              <a:t>Apertura a la Experiencia de los hechos: </a:t>
            </a:r>
            <a:r>
              <a:rPr lang="es-CO" i="1" dirty="0" smtClean="0"/>
              <a:t>sentir posponiendo la interpretación (valoración) de ellos. </a:t>
            </a:r>
          </a:p>
          <a:p>
            <a:pPr marL="0" indent="0">
              <a:buNone/>
            </a:pPr>
            <a:endParaRPr lang="es-CO" i="1" dirty="0" smtClean="0"/>
          </a:p>
          <a:p>
            <a:r>
              <a:rPr lang="es-CO" dirty="0" smtClean="0"/>
              <a:t> Aceptación Radical: </a:t>
            </a:r>
            <a:r>
              <a:rPr lang="es-CO" i="1" dirty="0" smtClean="0"/>
              <a:t>Aceptación del Sufrimiento </a:t>
            </a:r>
          </a:p>
          <a:p>
            <a:endParaRPr lang="es-CO" i="1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1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5953"/>
            <a:ext cx="10515600" cy="4351338"/>
          </a:xfrm>
        </p:spPr>
        <p:txBody>
          <a:bodyPr/>
          <a:lstStyle/>
          <a:p>
            <a:r>
              <a:rPr lang="es-CO" dirty="0" smtClean="0"/>
              <a:t>Elección de las Experiencias</a:t>
            </a:r>
            <a:r>
              <a:rPr lang="es-CO" i="1" dirty="0" smtClean="0"/>
              <a:t>: No es determinista,  solo que cada quien presta atención al lo que desea </a:t>
            </a:r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dirty="0" smtClean="0"/>
              <a:t>Control: </a:t>
            </a:r>
            <a:r>
              <a:rPr lang="es-CO" i="1" dirty="0" smtClean="0"/>
              <a:t>supone la renuncia al control directo.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/>
              <a:t>Terapia Cognitiva Basada  en el </a:t>
            </a:r>
            <a:r>
              <a:rPr lang="es-CO" b="1" dirty="0" err="1" smtClean="0"/>
              <a:t>Mindfulness</a:t>
            </a:r>
            <a:r>
              <a:rPr lang="es-CO" b="1" dirty="0" smtClean="0"/>
              <a:t> (TCBM) y (MBSR)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Esta consiste en realizar un entrenamiento al paciente en </a:t>
            </a:r>
            <a:r>
              <a:rPr lang="es-CO" sz="3600" dirty="0" smtClean="0"/>
              <a:t>8 </a:t>
            </a:r>
            <a:r>
              <a:rPr lang="es-CO" dirty="0" smtClean="0"/>
              <a:t>sesiones en “</a:t>
            </a:r>
            <a:r>
              <a:rPr lang="es-CO" dirty="0" err="1" smtClean="0"/>
              <a:t>Body</a:t>
            </a:r>
            <a:r>
              <a:rPr lang="es-CO" dirty="0" smtClean="0"/>
              <a:t> </a:t>
            </a:r>
            <a:r>
              <a:rPr lang="es-CO" dirty="0" err="1" smtClean="0"/>
              <a:t>Scan</a:t>
            </a:r>
            <a:r>
              <a:rPr lang="es-CO" dirty="0" smtClean="0"/>
              <a:t>”. Se empieza con una sesión de </a:t>
            </a:r>
            <a:r>
              <a:rPr lang="es-CO" u="sng" dirty="0" smtClean="0"/>
              <a:t>mini meditación, donde se centra en notar las sensaciones en torno a la respiración. </a:t>
            </a:r>
          </a:p>
          <a:p>
            <a:endParaRPr lang="es-CO" u="sng" dirty="0"/>
          </a:p>
          <a:p>
            <a:endParaRPr lang="es-CO" u="sng" dirty="0" smtClean="0"/>
          </a:p>
          <a:p>
            <a:r>
              <a:rPr lang="es-CO" dirty="0" smtClean="0"/>
              <a:t>La Terapia Cognitiva se enlaza con el </a:t>
            </a:r>
            <a:r>
              <a:rPr lang="es-CO" dirty="0" err="1" smtClean="0"/>
              <a:t>Mindfulnes</a:t>
            </a:r>
            <a:r>
              <a:rPr lang="es-CO" dirty="0" smtClean="0"/>
              <a:t> para crear condiciones en como el paciente observa como los pensamientos y sensaciones son resultados de hechos concretos. </a:t>
            </a:r>
          </a:p>
          <a:p>
            <a:pPr marL="0" indent="0">
              <a:buNone/>
            </a:pPr>
            <a:endParaRPr lang="es-CO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2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/>
              <a:t>Caso J.E Vitíligo debido a Estrés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477163"/>
            <a:ext cx="10515600" cy="6997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sultado de imagen para vitiligo adolescent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63" y="2244870"/>
            <a:ext cx="3757757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01964" y="1560945"/>
            <a:ext cx="5089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dirty="0" smtClean="0"/>
          </a:p>
          <a:p>
            <a:r>
              <a:rPr lang="es-ES" sz="2400" b="1" dirty="0" smtClean="0"/>
              <a:t>Vitíligo </a:t>
            </a:r>
          </a:p>
          <a:p>
            <a:r>
              <a:rPr lang="es-ES" sz="2400" dirty="0" smtClean="0"/>
              <a:t>Falta </a:t>
            </a:r>
            <a:r>
              <a:rPr lang="es-ES" sz="2400" dirty="0"/>
              <a:t>de pigmentación producida por la ausencia de melanocitos en determinadas zonas de la piel. En su origen se encuentran conflictos psíquicos y emocionales de </a:t>
            </a:r>
            <a:r>
              <a:rPr lang="es-CO" sz="2400" dirty="0"/>
              <a:t>importancia</a:t>
            </a:r>
            <a:r>
              <a:rPr lang="es-CO" sz="2400" dirty="0" smtClean="0"/>
              <a:t>. (Agüero 2010)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9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Estrés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3910263" cy="1045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dirty="0" smtClean="0"/>
              <a:t> Es la </a:t>
            </a:r>
            <a:r>
              <a:rPr lang="es-ES" sz="2400" b="1" dirty="0"/>
              <a:t>reacción de esfuerzo sostenido </a:t>
            </a:r>
            <a:r>
              <a:rPr lang="es-ES" sz="2400" dirty="0"/>
              <a:t>que </a:t>
            </a:r>
            <a:r>
              <a:rPr lang="es-ES" sz="2400" dirty="0" smtClean="0"/>
              <a:t>realiza nuestro </a:t>
            </a:r>
            <a:r>
              <a:rPr lang="es-ES" sz="2400" dirty="0"/>
              <a:t>organismo cuando se encuentra en riesgo de perder su estabilidad.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3177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804</Words>
  <Application>Microsoft Office PowerPoint</Application>
  <PresentationFormat>Panorámica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Faceta</vt:lpstr>
      <vt:lpstr>    Terapia Cognitiva Basada  en el Mindfulness</vt:lpstr>
      <vt:lpstr>Mindfulness (budismo Zen) Atención Plena: Plantea centrarse en el momento presente de forma activa y Reflexiva. Una opción por vivir lo que acontece en el momento actual, el aquí y el Ahora.    </vt:lpstr>
      <vt:lpstr>Entrenarse en Mindfulness </vt:lpstr>
      <vt:lpstr>Bases </vt:lpstr>
      <vt:lpstr>Componentes de Minfulness</vt:lpstr>
      <vt:lpstr>Presentación de PowerPoint</vt:lpstr>
      <vt:lpstr>Terapia Cognitiva Basada  en el Mindfulness (TCBM) y (MBSR)</vt:lpstr>
      <vt:lpstr>Caso J.E Vitíligo debido a Estrés </vt:lpstr>
      <vt:lpstr>Estrés </vt:lpstr>
      <vt:lpstr>Agentes Causales </vt:lpstr>
      <vt:lpstr>Presentación de PowerPoint</vt:lpstr>
      <vt:lpstr>Presentación de PowerPoint</vt:lpstr>
      <vt:lpstr>Presentación de PowerPoint</vt:lpstr>
      <vt:lpstr>Resultado de la formulación clínica </vt:lpstr>
      <vt:lpstr>Objetivos Terapéuticos </vt:lpstr>
      <vt:lpstr>Proceso tiene 4 Fases  </vt:lpstr>
      <vt:lpstr>Fase de Exposición </vt:lpstr>
      <vt:lpstr>Fase Interpersonal </vt:lpstr>
      <vt:lpstr>Presentación de PowerPoint</vt:lpstr>
      <vt:lpstr>Fase Empática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Terapia Cognitiva Basada  en el Mindfulness</dc:title>
  <dc:creator>Windows User</dc:creator>
  <cp:lastModifiedBy>Usuario de Windows</cp:lastModifiedBy>
  <cp:revision>32</cp:revision>
  <dcterms:created xsi:type="dcterms:W3CDTF">2018-10-25T14:10:54Z</dcterms:created>
  <dcterms:modified xsi:type="dcterms:W3CDTF">2018-11-07T15:00:56Z</dcterms:modified>
</cp:coreProperties>
</file>